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5" r:id="rId6"/>
    <p:sldId id="266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706" autoAdjust="0"/>
  </p:normalViewPr>
  <p:slideViewPr>
    <p:cSldViewPr showGuides="1">
      <p:cViewPr varScale="1">
        <p:scale>
          <a:sx n="85" d="100"/>
          <a:sy n="85" d="100"/>
        </p:scale>
        <p:origin x="138" y="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3C57805-9FBA-4C23-A10C-3DD91B5FECA0}" type="datetime1">
              <a:rPr lang="cs-CZ" smtClean="0"/>
              <a:t>23.04.2020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9E2F874-9B48-44B5-A9D0-6256CACF4687}" type="datetime1">
              <a:rPr lang="cs-CZ" noProof="0" smtClean="0"/>
              <a:t>23.04.2020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2315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2677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4903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1576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8311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949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962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1476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8530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528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8805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1064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4131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630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91774A-3047-4EEC-96B7-CCBF8E89825B}" type="datetime1">
              <a:rPr lang="cs-CZ" noProof="0" smtClean="0"/>
              <a:t>23.04.2020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56449-C8F4-41D1-81D6-F065B023EB00}" type="datetime1">
              <a:rPr lang="cs-CZ" noProof="0" smtClean="0"/>
              <a:t>23.04.2020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69BA6A-7EED-4CCE-8C63-857B1296995E}" type="datetime1">
              <a:rPr lang="cs-CZ" noProof="0" smtClean="0"/>
              <a:t>23.04.2020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C19C7A-CBC8-4F94-8F9C-57CAC95FFB8E}" type="datetime1">
              <a:rPr lang="cs-CZ" noProof="0" smtClean="0"/>
              <a:t>23.04.2020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F8F237-0867-4E6C-BD0B-B8E6DA7ECFF8}" type="datetime1">
              <a:rPr lang="cs-CZ" noProof="0" smtClean="0"/>
              <a:t>23.04.2020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CF2642-D422-48B8-A489-4C3896CF1055}" type="datetime1">
              <a:rPr lang="cs-CZ" noProof="0" smtClean="0"/>
              <a:t>23.04.2020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9185BF-B40E-4CDB-BB47-EC671036BB34}" type="datetime1">
              <a:rPr lang="cs-CZ" noProof="0" smtClean="0"/>
              <a:t>23.04.2020</a:t>
            </a:fld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FD0544-D4FB-4A54-8662-15178CA71F9B}" type="datetime1">
              <a:rPr lang="cs-CZ" noProof="0" smtClean="0"/>
              <a:t>23.04.2020</a:t>
            </a:fld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9087E2-151F-4E08-A1C9-9F3BDB2B9E41}" type="datetime1">
              <a:rPr lang="cs-CZ" noProof="0" smtClean="0"/>
              <a:t>23.04.2020</a:t>
            </a:fld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489F0C-15F8-45ED-A31E-3BA6426F22DF}" type="datetime1">
              <a:rPr lang="cs-CZ" noProof="0" smtClean="0"/>
              <a:t>23.04.2020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59BBE94-24F1-40E3-A2B2-085C30AF0361}" type="datetime1">
              <a:rPr lang="cs-CZ" noProof="0" smtClean="0"/>
              <a:t>23.04.2020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AEAE4A8-A6E5-453E-B946-FB774B73F48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liska.tvarogova@ahorn.cz" TargetMode="Externa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utak@luve-plast.cz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liska.tvarogova@ahorn.cz" TargetMode="Externa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ohkhodonin.c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airtechnology.cz/" TargetMode="External"/><Relationship Id="rId4" Type="http://schemas.openxmlformats.org/officeDocument/2006/relationships/hyperlink" Target="mailto:oreska@airtechnology.c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lenka.krizkova@vetropack.com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ichvalsky@almark.cz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ana.sykorova@ri-okna.cz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irex@tirex.cz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852" y="2852936"/>
            <a:ext cx="5544616" cy="1506489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dirty="0"/>
              <a:t>NABÍDKA EXKURZÍ PRO ZŠ A SŠ</a:t>
            </a:r>
          </a:p>
        </p:txBody>
      </p:sp>
      <p:pic>
        <p:nvPicPr>
          <p:cNvPr id="4" name="Picture 2" descr="C:\Users\magda.slovackova\Desktop\logo.jpg">
            <a:extLst>
              <a:ext uri="{FF2B5EF4-FFF2-40B4-BE49-F238E27FC236}">
                <a16:creationId xmlns:a16="http://schemas.microsoft.com/office/drawing/2014/main" id="{61704907-0681-4398-BB56-7520D9155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7118" y="638307"/>
            <a:ext cx="1785950" cy="1793923"/>
          </a:xfrm>
          <a:prstGeom prst="rect">
            <a:avLst/>
          </a:prstGeom>
          <a:noFill/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B8F630C9-1B38-4F28-B1D4-A41AD39CF16F}"/>
              </a:ext>
            </a:extLst>
          </p:cNvPr>
          <p:cNvSpPr txBox="1">
            <a:spLocks/>
          </p:cNvSpPr>
          <p:nvPr/>
        </p:nvSpPr>
        <p:spPr>
          <a:xfrm>
            <a:off x="3646140" y="5743523"/>
            <a:ext cx="2952328" cy="486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cs-CZ" dirty="0"/>
              <a:t>www.ohkhodonin.cz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AD6DE5CD-A01E-4256-86F7-AB78551B9CBF}"/>
              </a:ext>
            </a:extLst>
          </p:cNvPr>
          <p:cNvSpPr txBox="1">
            <a:spLocks/>
          </p:cNvSpPr>
          <p:nvPr/>
        </p:nvSpPr>
        <p:spPr>
          <a:xfrm>
            <a:off x="2638028" y="6042848"/>
            <a:ext cx="2952328" cy="486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cs-CZ" dirty="0"/>
              <a:t>www.ohkhodonin.cz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344B8141-4F3B-4CDB-917D-7B37A9E7F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248" y="1400899"/>
            <a:ext cx="9217024" cy="2557269"/>
          </a:xfrm>
        </p:spPr>
        <p:txBody>
          <a:bodyPr>
            <a:normAutofit/>
          </a:bodyPr>
          <a:lstStyle/>
          <a:p>
            <a:r>
              <a:rPr lang="cs-CZ" b="1" dirty="0"/>
              <a:t>Sídlo: </a:t>
            </a:r>
            <a:r>
              <a:rPr lang="cs-CZ" dirty="0"/>
              <a:t>Vlkoš 343. 696 41 Vlkoš</a:t>
            </a:r>
          </a:p>
          <a:p>
            <a:r>
              <a:rPr lang="cs-CZ" dirty="0"/>
              <a:t>Firma je českým výrobcem lamelových roštů, matrací a polštářů. Nabízí široké portfolio výrobků. Ročně vyrobí cca 180 000 ks roštů</a:t>
            </a:r>
          </a:p>
          <a:p>
            <a:r>
              <a:rPr lang="cs-CZ" b="1" dirty="0"/>
              <a:t>Kontaktní osoba:</a:t>
            </a:r>
          </a:p>
          <a:p>
            <a:pPr marL="45720" indent="0">
              <a:buNone/>
            </a:pPr>
            <a:r>
              <a:rPr lang="cs-CZ" dirty="0"/>
              <a:t>    Eliška </a:t>
            </a:r>
            <a:r>
              <a:rPr lang="cs-CZ" dirty="0" err="1"/>
              <a:t>Tvarogov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eliska.tvarogova@ahorn.cz</a:t>
            </a:r>
            <a:r>
              <a:rPr lang="cs-CZ" dirty="0"/>
              <a:t>, www.ahorn.cz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E326F02F-1108-454D-8266-6DDDE89B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050" y="452309"/>
            <a:ext cx="3774078" cy="733313"/>
          </a:xfrm>
        </p:spPr>
        <p:txBody>
          <a:bodyPr>
            <a:normAutofit/>
          </a:bodyPr>
          <a:lstStyle/>
          <a:p>
            <a:r>
              <a:rPr lang="cs-CZ" dirty="0"/>
              <a:t>AHORN CZ, s. r. o. </a:t>
            </a:r>
          </a:p>
        </p:txBody>
      </p:sp>
      <p:pic>
        <p:nvPicPr>
          <p:cNvPr id="14" name="Picture 2" descr="VÃ½sledek obrÃ¡zku pro ahorn cz">
            <a:extLst>
              <a:ext uri="{FF2B5EF4-FFF2-40B4-BE49-F238E27FC236}">
                <a16:creationId xmlns:a16="http://schemas.microsoft.com/office/drawing/2014/main" id="{18EF2242-74DF-49B4-9980-9FA502146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8956" y="237032"/>
            <a:ext cx="1811449" cy="1526669"/>
          </a:xfrm>
          <a:prstGeom prst="rect">
            <a:avLst/>
          </a:prstGeom>
          <a:noFill/>
        </p:spPr>
      </p:pic>
      <p:pic>
        <p:nvPicPr>
          <p:cNvPr id="15" name="Picture 4" descr="RelaxaÄnÃ­ roÅ¡t Alento">
            <a:extLst>
              <a:ext uri="{FF2B5EF4-FFF2-40B4-BE49-F238E27FC236}">
                <a16:creationId xmlns:a16="http://schemas.microsoft.com/office/drawing/2014/main" id="{BD00FFAF-A34E-4DC4-A62C-7C5197172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7376" y="4228875"/>
            <a:ext cx="2952328" cy="1968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6" descr="Flexona II (Duovita)">
            <a:extLst>
              <a:ext uri="{FF2B5EF4-FFF2-40B4-BE49-F238E27FC236}">
                <a16:creationId xmlns:a16="http://schemas.microsoft.com/office/drawing/2014/main" id="{99097E18-D939-4839-B295-F07277243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93580" y="3521122"/>
            <a:ext cx="3112201" cy="186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8" descr="Salina box u nohou">
            <a:extLst>
              <a:ext uri="{FF2B5EF4-FFF2-40B4-BE49-F238E27FC236}">
                <a16:creationId xmlns:a16="http://schemas.microsoft.com/office/drawing/2014/main" id="{8321BA7A-1E5A-484B-AC8F-670F92CC7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8880" y="4630160"/>
            <a:ext cx="3257377" cy="1667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89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AD6DE5CD-A01E-4256-86F7-AB78551B9CBF}"/>
              </a:ext>
            </a:extLst>
          </p:cNvPr>
          <p:cNvSpPr txBox="1">
            <a:spLocks/>
          </p:cNvSpPr>
          <p:nvPr/>
        </p:nvSpPr>
        <p:spPr>
          <a:xfrm>
            <a:off x="2638028" y="6042848"/>
            <a:ext cx="2952328" cy="486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cs-CZ" dirty="0"/>
              <a:t>www.ohkhodonin.cz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344B8141-4F3B-4CDB-917D-7B37A9E7F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876" y="1491757"/>
            <a:ext cx="9217024" cy="2557269"/>
          </a:xfrm>
        </p:spPr>
        <p:txBody>
          <a:bodyPr>
            <a:normAutofit/>
          </a:bodyPr>
          <a:lstStyle/>
          <a:p>
            <a:r>
              <a:rPr lang="cs-CZ" b="1" dirty="0"/>
              <a:t>Sídlo: </a:t>
            </a:r>
            <a:r>
              <a:rPr lang="cs-CZ" dirty="0"/>
              <a:t>Kelčany č.p. 64</a:t>
            </a:r>
          </a:p>
          <a:p>
            <a:r>
              <a:rPr lang="cs-CZ" dirty="0"/>
              <a:t>Společnost se zabývá výrobou plastových výlisků, uplatnitelných v automobilovém průmyslu, technickém průmyslu, výrobním či spotřebním průmyslu. </a:t>
            </a:r>
          </a:p>
          <a:p>
            <a:r>
              <a:rPr lang="cs-CZ" b="1" dirty="0"/>
              <a:t>Kontaktní osoba:</a:t>
            </a:r>
          </a:p>
          <a:p>
            <a:pPr marL="45720" indent="0">
              <a:buNone/>
            </a:pPr>
            <a:r>
              <a:rPr lang="cs-CZ" dirty="0"/>
              <a:t>    Vladimír </a:t>
            </a:r>
            <a:r>
              <a:rPr lang="cs-CZ" dirty="0" err="1"/>
              <a:t>Cuták</a:t>
            </a:r>
            <a:r>
              <a:rPr lang="cs-CZ" dirty="0"/>
              <a:t>, 603 423 404, </a:t>
            </a:r>
            <a:r>
              <a:rPr lang="cs-CZ" dirty="0">
                <a:hlinkClick r:id="rId3"/>
              </a:rPr>
              <a:t>cutak@luve-plast.cz</a:t>
            </a:r>
            <a:r>
              <a:rPr lang="cs-CZ" dirty="0"/>
              <a:t>, www.luve-plast.cz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E326F02F-1108-454D-8266-6DDDE89B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044" y="485853"/>
            <a:ext cx="3774078" cy="733313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Luve</a:t>
            </a:r>
            <a:r>
              <a:rPr lang="cs-CZ" dirty="0"/>
              <a:t> – Plast, s. r. o.</a:t>
            </a:r>
          </a:p>
        </p:txBody>
      </p:sp>
      <p:pic>
        <p:nvPicPr>
          <p:cNvPr id="10" name="Picture 8" descr="logo">
            <a:extLst>
              <a:ext uri="{FF2B5EF4-FFF2-40B4-BE49-F238E27FC236}">
                <a16:creationId xmlns:a16="http://schemas.microsoft.com/office/drawing/2014/main" id="{E5316F82-0EF7-4FAD-8626-62A733AD1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2484" y="221193"/>
            <a:ext cx="1440160" cy="1440161"/>
          </a:xfrm>
          <a:prstGeom prst="rect">
            <a:avLst/>
          </a:prstGeom>
          <a:noFill/>
        </p:spPr>
      </p:pic>
      <p:pic>
        <p:nvPicPr>
          <p:cNvPr id="11" name="Picture 14" descr="VÃ½sledek obrÃ¡zku pro plastovÃ© vÃ½lisky">
            <a:extLst>
              <a:ext uri="{FF2B5EF4-FFF2-40B4-BE49-F238E27FC236}">
                <a16:creationId xmlns:a16="http://schemas.microsoft.com/office/drawing/2014/main" id="{2C71D6E8-5873-4DBF-93F7-CF111E032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9956" y="4056950"/>
            <a:ext cx="3136606" cy="1645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0" descr="VÃ½sledek obrÃ¡zku pro plastovÃ© vÃ½lisky">
            <a:extLst>
              <a:ext uri="{FF2B5EF4-FFF2-40B4-BE49-F238E27FC236}">
                <a16:creationId xmlns:a16="http://schemas.microsoft.com/office/drawing/2014/main" id="{31BFFC8B-43FB-4541-9615-1F7B0BBC8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4202" y="4165819"/>
            <a:ext cx="3076723" cy="2307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81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AD6DE5CD-A01E-4256-86F7-AB78551B9CBF}"/>
              </a:ext>
            </a:extLst>
          </p:cNvPr>
          <p:cNvSpPr txBox="1">
            <a:spLocks/>
          </p:cNvSpPr>
          <p:nvPr/>
        </p:nvSpPr>
        <p:spPr>
          <a:xfrm>
            <a:off x="2638028" y="6042848"/>
            <a:ext cx="2952328" cy="486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cs-CZ" dirty="0"/>
              <a:t>www.ohkhodonin.cz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344B8141-4F3B-4CDB-917D-7B37A9E7F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248" y="1400899"/>
            <a:ext cx="9217024" cy="2557269"/>
          </a:xfrm>
        </p:spPr>
        <p:txBody>
          <a:bodyPr>
            <a:normAutofit/>
          </a:bodyPr>
          <a:lstStyle/>
          <a:p>
            <a:r>
              <a:rPr lang="cs-CZ" b="1" dirty="0"/>
              <a:t>Sídlo: </a:t>
            </a:r>
            <a:r>
              <a:rPr lang="cs-CZ" dirty="0"/>
              <a:t>Vlkoš 343. 696 41 Vlkoš</a:t>
            </a:r>
          </a:p>
          <a:p>
            <a:r>
              <a:rPr lang="cs-CZ" dirty="0"/>
              <a:t>Firma je českým výrobcem lamelových roštů, matrací a polštářů. Nabízí široké portfolio výrobků. Ročně vyrobí cca 180 000 ks roštů</a:t>
            </a:r>
          </a:p>
          <a:p>
            <a:r>
              <a:rPr lang="cs-CZ" b="1" dirty="0"/>
              <a:t>Kontaktní osoba:</a:t>
            </a:r>
          </a:p>
          <a:p>
            <a:pPr marL="45720" indent="0">
              <a:buNone/>
            </a:pPr>
            <a:r>
              <a:rPr lang="cs-CZ" dirty="0"/>
              <a:t>    Eliška </a:t>
            </a:r>
            <a:r>
              <a:rPr lang="cs-CZ" dirty="0" err="1"/>
              <a:t>Tvarogov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eliska.tvarogova@ahorn.cz</a:t>
            </a:r>
            <a:r>
              <a:rPr lang="cs-CZ" dirty="0"/>
              <a:t>, www.ahorn.cz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E326F02F-1108-454D-8266-6DDDE89B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050" y="452309"/>
            <a:ext cx="3774078" cy="733313"/>
          </a:xfrm>
        </p:spPr>
        <p:txBody>
          <a:bodyPr>
            <a:normAutofit/>
          </a:bodyPr>
          <a:lstStyle/>
          <a:p>
            <a:r>
              <a:rPr lang="cs-CZ" dirty="0"/>
              <a:t>AHORN CZ, s. r. o. </a:t>
            </a:r>
          </a:p>
        </p:txBody>
      </p:sp>
      <p:pic>
        <p:nvPicPr>
          <p:cNvPr id="14" name="Picture 2" descr="VÃ½sledek obrÃ¡zku pro ahorn cz">
            <a:extLst>
              <a:ext uri="{FF2B5EF4-FFF2-40B4-BE49-F238E27FC236}">
                <a16:creationId xmlns:a16="http://schemas.microsoft.com/office/drawing/2014/main" id="{18EF2242-74DF-49B4-9980-9FA502146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8956" y="237032"/>
            <a:ext cx="1811449" cy="1526669"/>
          </a:xfrm>
          <a:prstGeom prst="rect">
            <a:avLst/>
          </a:prstGeom>
          <a:noFill/>
        </p:spPr>
      </p:pic>
      <p:pic>
        <p:nvPicPr>
          <p:cNvPr id="15" name="Picture 4" descr="RelaxaÄnÃ­ roÅ¡t Alento">
            <a:extLst>
              <a:ext uri="{FF2B5EF4-FFF2-40B4-BE49-F238E27FC236}">
                <a16:creationId xmlns:a16="http://schemas.microsoft.com/office/drawing/2014/main" id="{BD00FFAF-A34E-4DC4-A62C-7C5197172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7376" y="4228875"/>
            <a:ext cx="2952328" cy="1968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6" descr="Flexona II (Duovita)">
            <a:extLst>
              <a:ext uri="{FF2B5EF4-FFF2-40B4-BE49-F238E27FC236}">
                <a16:creationId xmlns:a16="http://schemas.microsoft.com/office/drawing/2014/main" id="{99097E18-D939-4839-B295-F07277243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93580" y="3521122"/>
            <a:ext cx="3112201" cy="186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8" descr="Salina box u nohou">
            <a:extLst>
              <a:ext uri="{FF2B5EF4-FFF2-40B4-BE49-F238E27FC236}">
                <a16:creationId xmlns:a16="http://schemas.microsoft.com/office/drawing/2014/main" id="{8321BA7A-1E5A-484B-AC8F-670F92CC7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8880" y="4630160"/>
            <a:ext cx="3257377" cy="1667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920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AD6DE5CD-A01E-4256-86F7-AB78551B9CBF}"/>
              </a:ext>
            </a:extLst>
          </p:cNvPr>
          <p:cNvSpPr txBox="1">
            <a:spLocks/>
          </p:cNvSpPr>
          <p:nvPr/>
        </p:nvSpPr>
        <p:spPr>
          <a:xfrm>
            <a:off x="2638028" y="6042848"/>
            <a:ext cx="2952328" cy="486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cs-CZ" dirty="0"/>
              <a:t>www.ohkhodonin.cz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344B8141-4F3B-4CDB-917D-7B37A9E7F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248" y="1318768"/>
            <a:ext cx="9217024" cy="2557269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Sídlo: </a:t>
            </a:r>
            <a:r>
              <a:rPr lang="cs-CZ" dirty="0"/>
              <a:t>Přístav Petrov 525, 696 65</a:t>
            </a:r>
          </a:p>
          <a:p>
            <a:r>
              <a:rPr lang="cs-CZ" dirty="0"/>
              <a:t>Přístav Petrov byl vybudován v roce 2015 a v současné době se jedná o největší, nejmodernější a nejlépe vybavený přístav na Baťově kanále. V přístavu se nachází 47 míst pro kotvení plavidel, plovoucích kaváren, půjčovna kol a mnoho dalších aktivit. </a:t>
            </a:r>
          </a:p>
          <a:p>
            <a:r>
              <a:rPr lang="cs-CZ" b="1" dirty="0"/>
              <a:t>Kontaktní osoba:</a:t>
            </a:r>
          </a:p>
          <a:p>
            <a:pPr marL="45720" indent="0">
              <a:buNone/>
            </a:pPr>
            <a:r>
              <a:rPr lang="cs-CZ" dirty="0"/>
              <a:t>    Ing. Jiří Wagner, 774 408 943, info@batuvkanalpetrov.cz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E326F02F-1108-454D-8266-6DDDE89B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721" y="485758"/>
            <a:ext cx="3774078" cy="733313"/>
          </a:xfrm>
        </p:spPr>
        <p:txBody>
          <a:bodyPr>
            <a:normAutofit fontScale="90000"/>
          </a:bodyPr>
          <a:lstStyle/>
          <a:p>
            <a:r>
              <a:rPr lang="cs-CZ" dirty="0"/>
              <a:t>Půjčovna lodí Petrov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B7FEFFC-5E10-4DFF-A52B-32F105D2E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004" y="3876037"/>
            <a:ext cx="2952328" cy="196821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08809AF-8300-4998-810D-8DA98D640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004" y="3987557"/>
            <a:ext cx="3577028" cy="238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0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AD6DE5CD-A01E-4256-86F7-AB78551B9CBF}"/>
              </a:ext>
            </a:extLst>
          </p:cNvPr>
          <p:cNvSpPr txBox="1">
            <a:spLocks/>
          </p:cNvSpPr>
          <p:nvPr/>
        </p:nvSpPr>
        <p:spPr>
          <a:xfrm>
            <a:off x="2988673" y="5733256"/>
            <a:ext cx="2952328" cy="486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cs-CZ" dirty="0"/>
              <a:t>www.ohkhodonin.cz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344B8141-4F3B-4CDB-917D-7B37A9E7F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8" y="1484784"/>
            <a:ext cx="9217024" cy="3888432"/>
          </a:xfrm>
        </p:spPr>
        <p:txBody>
          <a:bodyPr>
            <a:normAutofit/>
          </a:bodyPr>
          <a:lstStyle/>
          <a:p>
            <a:r>
              <a:rPr lang="cs-CZ" b="1" dirty="0"/>
              <a:t>Sídlo: </a:t>
            </a:r>
            <a:r>
              <a:rPr lang="cs-CZ" dirty="0"/>
              <a:t>U Plavebního kanálu 1326</a:t>
            </a:r>
          </a:p>
          <a:p>
            <a:r>
              <a:rPr lang="cs-CZ" dirty="0"/>
              <a:t>Po stopách Bati – školní výlet s plavbou po Baťově kanálu</a:t>
            </a:r>
            <a:br>
              <a:rPr lang="cs-CZ" dirty="0"/>
            </a:br>
            <a:br>
              <a:rPr lang="cs-CZ" dirty="0"/>
            </a:br>
            <a:r>
              <a:rPr lang="cs-CZ" dirty="0"/>
              <a:t>Dovolujeme si Vám nabídnou výlet po stopách jednoho z největšího podnikatelů na světě, pana Tomáše Bati. </a:t>
            </a:r>
          </a:p>
          <a:p>
            <a:r>
              <a:rPr lang="cs-CZ" dirty="0"/>
              <a:t>Školní program pro děti obsahuje komentovanou plavbu lodí po Baťově kanálu s kapitánem, kvíz Tomáše Bati o ceny, houpačky, ping-pong, trampolína, fotbálek, skluzavky a další</a:t>
            </a:r>
          </a:p>
          <a:p>
            <a:r>
              <a:rPr lang="cs-CZ" b="1" dirty="0"/>
              <a:t>Kontaktní osoba:</a:t>
            </a:r>
          </a:p>
          <a:p>
            <a:pPr marL="45720" indent="0">
              <a:buNone/>
            </a:pPr>
            <a:r>
              <a:rPr lang="cs-CZ" dirty="0"/>
              <a:t>    Ing. Jiří Wagner, 774 408 943, info@uvelicky.cz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E326F02F-1108-454D-8266-6DDDE89B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16" y="385878"/>
            <a:ext cx="10585176" cy="733313"/>
          </a:xfrm>
        </p:spPr>
        <p:txBody>
          <a:bodyPr>
            <a:normAutofit fontScale="90000"/>
          </a:bodyPr>
          <a:lstStyle/>
          <a:p>
            <a:r>
              <a:rPr lang="cs-CZ" dirty="0"/>
              <a:t>Baťovský domeček – Penzion a bistro u Veličky ve Strážnici</a:t>
            </a:r>
          </a:p>
        </p:txBody>
      </p:sp>
    </p:spTree>
    <p:extLst>
      <p:ext uri="{BB962C8B-B14F-4D97-AF65-F5344CB8AC3E}">
        <p14:creationId xmlns:p14="http://schemas.microsoft.com/office/powerpoint/2010/main" val="304521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061964" y="374131"/>
            <a:ext cx="4309120" cy="619472"/>
          </a:xfrm>
        </p:spPr>
        <p:txBody>
          <a:bodyPr rtlCol="0"/>
          <a:lstStyle/>
          <a:p>
            <a:pPr rtl="0"/>
            <a:r>
              <a:rPr lang="cs-CZ" dirty="0"/>
              <a:t>Informace o projektu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2C96FA5B-5537-44A9-A273-D328AE5CB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8" y="1286762"/>
            <a:ext cx="9217024" cy="4284476"/>
          </a:xfrm>
        </p:spPr>
        <p:txBody>
          <a:bodyPr rtlCol="0">
            <a:normAutofit fontScale="92500" lnSpcReduction="10000"/>
          </a:bodyPr>
          <a:lstStyle/>
          <a:p>
            <a:pPr marL="45720" indent="0" rtl="0">
              <a:buNone/>
            </a:pPr>
            <a:r>
              <a:rPr lang="cs-CZ" dirty="0"/>
              <a:t>Okresní hospodářská komora Hodonín chce podpořit spolupráci významných firem v regionu s jednotlivými ZŠ a SŠ. </a:t>
            </a:r>
          </a:p>
          <a:p>
            <a:pPr marL="45720" indent="0" rtl="0">
              <a:buNone/>
            </a:pPr>
            <a:r>
              <a:rPr lang="cs-CZ" dirty="0"/>
              <a:t>Žáci vaší školy si budou moci prohlédnout pracoviště vyžádané firmy. Budou moci zjistit, jak probíhá výroba v dané společnosti, jaké mají výrobky, jakou vyznávají firemní kulturu a další</a:t>
            </a:r>
          </a:p>
          <a:p>
            <a:pPr marL="45720" indent="0" rtl="0">
              <a:buNone/>
            </a:pPr>
            <a:r>
              <a:rPr lang="cs-CZ" dirty="0"/>
              <a:t>V této prezentaci naleznete firmy, které jsou ochotny nabídnout exkurze do jejich firem.</a:t>
            </a:r>
          </a:p>
          <a:p>
            <a:pPr marL="45720" indent="0" rtl="0">
              <a:buNone/>
            </a:pPr>
            <a:r>
              <a:rPr lang="cs-CZ" dirty="0"/>
              <a:t>V případě, že Vás firma zaujme, tak kontaktujte na e-mailu: </a:t>
            </a:r>
            <a:r>
              <a:rPr lang="cs-CZ" dirty="0">
                <a:hlinkClick r:id="rId3"/>
              </a:rPr>
              <a:t>info@ohkhodonin.cz</a:t>
            </a:r>
            <a:r>
              <a:rPr lang="cs-CZ" dirty="0"/>
              <a:t>, případně na tel. čísle: Tomáš Synek, 724 613 020</a:t>
            </a:r>
          </a:p>
          <a:p>
            <a:pPr marL="45720" indent="0" rtl="0">
              <a:buNone/>
            </a:pPr>
            <a:r>
              <a:rPr lang="cs-CZ" dirty="0"/>
              <a:t>Pokud se bude moci vaše škola finančně podílet na dopravě, tak nám prosím o této skutečnosti dejte vědět, každá pomoc je vítaná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pPr marL="45720" indent="0" rtl="0">
              <a:buNone/>
            </a:pPr>
            <a:r>
              <a:rPr lang="cs-CZ" dirty="0"/>
              <a:t>Kontaktní osoba u OHK Hodonín – Bc. Tomáš Synek, 724 613 0202</a:t>
            </a:r>
          </a:p>
          <a:p>
            <a:pPr marL="45720" indent="0" rtl="0">
              <a:buNone/>
            </a:pPr>
            <a:r>
              <a:rPr lang="cs-CZ" dirty="0">
                <a:solidFill>
                  <a:srgbClr val="FF0000"/>
                </a:solidFill>
              </a:rPr>
              <a:t>Období realizace exkurzí: září – prosinec 2020 (dle Vašich možností a možností firem)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B5B5F827-8B89-4B7D-948A-2CA6C813F070}"/>
              </a:ext>
            </a:extLst>
          </p:cNvPr>
          <p:cNvSpPr txBox="1">
            <a:spLocks/>
          </p:cNvSpPr>
          <p:nvPr/>
        </p:nvSpPr>
        <p:spPr>
          <a:xfrm>
            <a:off x="3905271" y="5898038"/>
            <a:ext cx="2952328" cy="486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cs-CZ" dirty="0"/>
              <a:t>www.ohkhodonin.cz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7868" y="575234"/>
            <a:ext cx="4669160" cy="691480"/>
          </a:xfrm>
        </p:spPr>
        <p:txBody>
          <a:bodyPr rtlCol="0"/>
          <a:lstStyle/>
          <a:p>
            <a:pPr rtl="0"/>
            <a:r>
              <a:rPr lang="cs-CZ" dirty="0"/>
              <a:t>Air Technology, s. r. o.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AD6DE5CD-A01E-4256-86F7-AB78551B9CBF}"/>
              </a:ext>
            </a:extLst>
          </p:cNvPr>
          <p:cNvSpPr txBox="1">
            <a:spLocks/>
          </p:cNvSpPr>
          <p:nvPr/>
        </p:nvSpPr>
        <p:spPr>
          <a:xfrm>
            <a:off x="7606580" y="5719685"/>
            <a:ext cx="2952328" cy="486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cs-CZ" dirty="0"/>
              <a:t>www.ohkhodonin.cz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7" name="Picture 2" descr="VÃ½sledek obrÃ¡zku pro air technology">
            <a:extLst>
              <a:ext uri="{FF2B5EF4-FFF2-40B4-BE49-F238E27FC236}">
                <a16:creationId xmlns:a16="http://schemas.microsoft.com/office/drawing/2014/main" id="{39DE2832-9225-47F8-90D0-8EAA3027D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6460" y="227980"/>
            <a:ext cx="2857500" cy="1609726"/>
          </a:xfrm>
          <a:prstGeom prst="rect">
            <a:avLst/>
          </a:prstGeom>
          <a:noFill/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344B8141-4F3B-4CDB-917D-7B37A9E7F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8" y="1663819"/>
            <a:ext cx="9217024" cy="377762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Sídlo: </a:t>
            </a:r>
            <a:r>
              <a:rPr lang="cs-CZ" dirty="0" err="1"/>
              <a:t>Čajkovského</a:t>
            </a:r>
            <a:r>
              <a:rPr lang="cs-CZ" dirty="0"/>
              <a:t> 4235/47, 695 01 Hodonín</a:t>
            </a:r>
          </a:p>
          <a:p>
            <a:r>
              <a:rPr lang="cs-CZ" dirty="0"/>
              <a:t>Firma dodává moderní klimatizační systémy, zdroje chladu či tepla a také řídící systémy, které přispívají k práci a životu v příjemnějším a zdravějším prostředí. Tyto zařízení také instaluje a provádí i opravní servis.</a:t>
            </a:r>
          </a:p>
          <a:p>
            <a:r>
              <a:rPr lang="cs-CZ" b="1" dirty="0"/>
              <a:t>Kontakt na zaměstnance:</a:t>
            </a:r>
          </a:p>
          <a:p>
            <a:pPr>
              <a:buNone/>
            </a:pPr>
            <a:r>
              <a:rPr lang="cs-CZ" dirty="0"/>
              <a:t>	Bc. Zdeňka </a:t>
            </a:r>
            <a:r>
              <a:rPr lang="cs-CZ" dirty="0" err="1"/>
              <a:t>Ořeská</a:t>
            </a:r>
            <a:r>
              <a:rPr lang="cs-CZ" dirty="0"/>
              <a:t>, </a:t>
            </a:r>
            <a:r>
              <a:rPr lang="cs-CZ" dirty="0">
                <a:hlinkClick r:id="rId4"/>
              </a:rPr>
              <a:t>oreska@airtechnology.cz</a:t>
            </a:r>
            <a:r>
              <a:rPr lang="cs-CZ" dirty="0"/>
              <a:t>, 774 017 139 </a:t>
            </a:r>
            <a:r>
              <a:rPr lang="cs-CZ" dirty="0">
                <a:hlinkClick r:id="rId5"/>
              </a:rPr>
              <a:t>www.airtechnology.cz</a:t>
            </a:r>
            <a:endParaRPr lang="cs-CZ" dirty="0"/>
          </a:p>
          <a:p>
            <a:r>
              <a:rPr lang="cs-CZ" b="1" dirty="0"/>
              <a:t>Co se dozvíte: </a:t>
            </a:r>
            <a:r>
              <a:rPr lang="cs-CZ" dirty="0"/>
              <a:t>Způsob uvažování firmy, od představy přes projekt, ukázka výroby malosériových zařízení, </a:t>
            </a:r>
            <a:r>
              <a:rPr lang="cs-CZ" dirty="0" err="1"/>
              <a:t>fotoexkurze</a:t>
            </a:r>
            <a:r>
              <a:rPr lang="cs-CZ" dirty="0"/>
              <a:t> realizovaného díla a další</a:t>
            </a:r>
          </a:p>
          <a:p>
            <a:r>
              <a:rPr lang="cs-CZ" b="1" dirty="0"/>
              <a:t>Požadavek firmy: </a:t>
            </a:r>
            <a:br>
              <a:rPr lang="cs-CZ" b="1" dirty="0"/>
            </a:br>
            <a:r>
              <a:rPr lang="cs-CZ" dirty="0"/>
              <a:t>Skupinka max. 15 </a:t>
            </a:r>
            <a:r>
              <a:rPr lang="cs-CZ" dirty="0" err="1"/>
              <a:t>učastníků</a:t>
            </a:r>
            <a:r>
              <a:rPr lang="cs-CZ" dirty="0"/>
              <a:t> naráz, pod dobu cca 2 hodin v jednom dni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" name="Picture 4" descr="Grafika - pÃ¡s - servis">
            <a:extLst>
              <a:ext uri="{FF2B5EF4-FFF2-40B4-BE49-F238E27FC236}">
                <a16:creationId xmlns:a16="http://schemas.microsoft.com/office/drawing/2014/main" id="{EF08868B-9DD5-4940-8FB2-32837CF1A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746" y="5364213"/>
            <a:ext cx="7075831" cy="1278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7868" y="575234"/>
            <a:ext cx="5360640" cy="691480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dirty="0" err="1"/>
              <a:t>Vetropack</a:t>
            </a:r>
            <a:r>
              <a:rPr lang="cs-CZ" dirty="0"/>
              <a:t> Moravia </a:t>
            </a:r>
            <a:r>
              <a:rPr lang="cs-CZ" dirty="0" err="1"/>
              <a:t>Glass</a:t>
            </a:r>
            <a:r>
              <a:rPr lang="cs-CZ" dirty="0"/>
              <a:t>, a.s.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AD6DE5CD-A01E-4256-86F7-AB78551B9CBF}"/>
              </a:ext>
            </a:extLst>
          </p:cNvPr>
          <p:cNvSpPr txBox="1">
            <a:spLocks/>
          </p:cNvSpPr>
          <p:nvPr/>
        </p:nvSpPr>
        <p:spPr>
          <a:xfrm>
            <a:off x="4019494" y="6018453"/>
            <a:ext cx="2952328" cy="486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cs-CZ" dirty="0"/>
              <a:t>www.ohkhodonin.cz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344B8141-4F3B-4CDB-917D-7B37A9E7F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8" y="1663819"/>
            <a:ext cx="9217024" cy="2557269"/>
          </a:xfrm>
        </p:spPr>
        <p:txBody>
          <a:bodyPr>
            <a:normAutofit/>
          </a:bodyPr>
          <a:lstStyle/>
          <a:p>
            <a:r>
              <a:rPr lang="cs-CZ" b="1" dirty="0"/>
              <a:t>Sídlo: </a:t>
            </a:r>
            <a:r>
              <a:rPr lang="cs-CZ" dirty="0"/>
              <a:t>Havlíčkova 180/18, 697 01 Kyjov</a:t>
            </a:r>
          </a:p>
          <a:p>
            <a:r>
              <a:rPr lang="cs-CZ" dirty="0"/>
              <a:t>Společnost vyrábí, prodává a šíří skleněné obaly v ČR. Patří k hlavním dodavatelům skleněných obalů domácímu, potravinářskému a nápojovému průmyslu.</a:t>
            </a:r>
          </a:p>
          <a:p>
            <a:r>
              <a:rPr lang="cs-CZ" b="1" dirty="0"/>
              <a:t>Kontaktní osoba:</a:t>
            </a:r>
          </a:p>
          <a:p>
            <a:r>
              <a:rPr lang="cs-CZ" dirty="0"/>
              <a:t>Ing. Lenka Křížková, </a:t>
            </a:r>
            <a:r>
              <a:rPr lang="cs-CZ" dirty="0">
                <a:hlinkClick r:id="rId3"/>
              </a:rPr>
              <a:t>lenka.krizkova@vetropack.com</a:t>
            </a:r>
            <a:r>
              <a:rPr lang="cs-CZ" dirty="0"/>
              <a:t>, www.vetropack.cz</a:t>
            </a:r>
          </a:p>
          <a:p>
            <a:endParaRPr lang="cs-CZ" dirty="0"/>
          </a:p>
        </p:txBody>
      </p:sp>
      <p:pic>
        <p:nvPicPr>
          <p:cNvPr id="8" name="Picture 16" descr="SouvisejÃ­cÃ­ obrÃ¡zek">
            <a:extLst>
              <a:ext uri="{FF2B5EF4-FFF2-40B4-BE49-F238E27FC236}">
                <a16:creationId xmlns:a16="http://schemas.microsoft.com/office/drawing/2014/main" id="{C1F39FCD-502B-4183-8CC4-96B071B65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2524" y="0"/>
            <a:ext cx="2520280" cy="1890210"/>
          </a:xfrm>
          <a:prstGeom prst="rect">
            <a:avLst/>
          </a:prstGeom>
          <a:noFill/>
        </p:spPr>
      </p:pic>
      <p:pic>
        <p:nvPicPr>
          <p:cNvPr id="10" name="Picture 18" descr="Used glass recycling">
            <a:extLst>
              <a:ext uri="{FF2B5EF4-FFF2-40B4-BE49-F238E27FC236}">
                <a16:creationId xmlns:a16="http://schemas.microsoft.com/office/drawing/2014/main" id="{2F9E2ED6-5B41-4795-96F5-5ED1081C0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193276">
            <a:off x="985855" y="4265954"/>
            <a:ext cx="3221816" cy="1811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0" descr="[Translate to Czech:] Glass production">
            <a:extLst>
              <a:ext uri="{FF2B5EF4-FFF2-40B4-BE49-F238E27FC236}">
                <a16:creationId xmlns:a16="http://schemas.microsoft.com/office/drawing/2014/main" id="{1F22F4E5-53FF-485F-9C53-AE4CB1974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07442" y="4140909"/>
            <a:ext cx="3210519" cy="1766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4" descr="Glass packing">
            <a:extLst>
              <a:ext uri="{FF2B5EF4-FFF2-40B4-BE49-F238E27FC236}">
                <a16:creationId xmlns:a16="http://schemas.microsoft.com/office/drawing/2014/main" id="{37F92164-A352-451B-85D9-A86EEE464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26493">
            <a:off x="7764639" y="4453892"/>
            <a:ext cx="2477250" cy="1374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25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AD6DE5CD-A01E-4256-86F7-AB78551B9CBF}"/>
              </a:ext>
            </a:extLst>
          </p:cNvPr>
          <p:cNvSpPr txBox="1">
            <a:spLocks/>
          </p:cNvSpPr>
          <p:nvPr/>
        </p:nvSpPr>
        <p:spPr>
          <a:xfrm>
            <a:off x="4019494" y="6018453"/>
            <a:ext cx="2952328" cy="486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cs-CZ" dirty="0"/>
              <a:t>www.ohkhodonin.cz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344B8141-4F3B-4CDB-917D-7B37A9E7F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8" y="1663819"/>
            <a:ext cx="9217024" cy="2557269"/>
          </a:xfrm>
        </p:spPr>
        <p:txBody>
          <a:bodyPr>
            <a:normAutofit/>
          </a:bodyPr>
          <a:lstStyle/>
          <a:p>
            <a:r>
              <a:rPr lang="cs-CZ" b="1" dirty="0"/>
              <a:t>Sídlo: </a:t>
            </a:r>
            <a:r>
              <a:rPr lang="cs-CZ" dirty="0"/>
              <a:t>Velkomoravská 4017/77, 695 01 Hodonín</a:t>
            </a:r>
          </a:p>
          <a:p>
            <a:r>
              <a:rPr lang="cs-CZ" dirty="0"/>
              <a:t>Firma podniká ve stavebním průmyslu. Rozšířila své působení o svářečské a zámečnické práce.</a:t>
            </a:r>
          </a:p>
          <a:p>
            <a:r>
              <a:rPr lang="cs-CZ" b="1" dirty="0"/>
              <a:t>Kontaktní osoba:</a:t>
            </a:r>
          </a:p>
          <a:p>
            <a:pPr marL="45720" indent="0">
              <a:buNone/>
            </a:pPr>
            <a:r>
              <a:rPr lang="cs-CZ" dirty="0"/>
              <a:t>    Bc. Dušan </a:t>
            </a:r>
            <a:r>
              <a:rPr lang="cs-CZ" dirty="0" err="1"/>
              <a:t>Richvalský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richvalsky@almark.cz</a:t>
            </a:r>
            <a:r>
              <a:rPr lang="cs-CZ" dirty="0"/>
              <a:t>, www.almark.cz</a:t>
            </a:r>
          </a:p>
          <a:p>
            <a:endParaRPr lang="cs-CZ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E326F02F-1108-454D-8266-6DDDE89B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236" y="584153"/>
            <a:ext cx="4812586" cy="733313"/>
          </a:xfrm>
        </p:spPr>
        <p:txBody>
          <a:bodyPr/>
          <a:lstStyle/>
          <a:p>
            <a:r>
              <a:rPr lang="cs-CZ" dirty="0" err="1"/>
              <a:t>Almark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, s. r. o.</a:t>
            </a:r>
          </a:p>
        </p:txBody>
      </p:sp>
      <p:pic>
        <p:nvPicPr>
          <p:cNvPr id="14" name="Picture 10" descr="VÃ½sledek obrÃ¡zku pro almark group logo">
            <a:extLst>
              <a:ext uri="{FF2B5EF4-FFF2-40B4-BE49-F238E27FC236}">
                <a16:creationId xmlns:a16="http://schemas.microsoft.com/office/drawing/2014/main" id="{8428D9F9-4710-4D6A-BB61-62F5F8BC6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2564" y="157799"/>
            <a:ext cx="1642434" cy="1582951"/>
          </a:xfrm>
          <a:prstGeom prst="rect">
            <a:avLst/>
          </a:prstGeom>
          <a:noFill/>
        </p:spPr>
      </p:pic>
      <p:pic>
        <p:nvPicPr>
          <p:cNvPr id="15" name="Picture 12" descr="VÃ½sledek obrÃ¡zku pro almark group svÃ¡ÅenÃ­">
            <a:extLst>
              <a:ext uri="{FF2B5EF4-FFF2-40B4-BE49-F238E27FC236}">
                <a16:creationId xmlns:a16="http://schemas.microsoft.com/office/drawing/2014/main" id="{25DEACF3-563D-456F-88BF-866495E57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060" y="4029916"/>
            <a:ext cx="3374434" cy="2328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6" descr="VÃ½sledek obrÃ¡zku pro almark group zÃ¡meÄnickÃ©">
            <a:extLst>
              <a:ext uri="{FF2B5EF4-FFF2-40B4-BE49-F238E27FC236}">
                <a16:creationId xmlns:a16="http://schemas.microsoft.com/office/drawing/2014/main" id="{8A7A0BEC-D3B3-485E-9040-813550873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3620" y="3933056"/>
            <a:ext cx="3321272" cy="2203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4" descr="VÃ½sledek obrÃ¡zku pro almark group stavebnÃ­">
            <a:extLst>
              <a:ext uri="{FF2B5EF4-FFF2-40B4-BE49-F238E27FC236}">
                <a16:creationId xmlns:a16="http://schemas.microsoft.com/office/drawing/2014/main" id="{865FB72F-3528-4286-B48E-86A3C058A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66220" y="3933056"/>
            <a:ext cx="2699621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776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AD6DE5CD-A01E-4256-86F7-AB78551B9CBF}"/>
              </a:ext>
            </a:extLst>
          </p:cNvPr>
          <p:cNvSpPr txBox="1">
            <a:spLocks/>
          </p:cNvSpPr>
          <p:nvPr/>
        </p:nvSpPr>
        <p:spPr>
          <a:xfrm>
            <a:off x="4019494" y="6018453"/>
            <a:ext cx="2952328" cy="486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cs-CZ" dirty="0"/>
              <a:t>www.ohkhodonin.cz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344B8141-4F3B-4CDB-917D-7B37A9E7F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248" y="1400899"/>
            <a:ext cx="9217024" cy="2557269"/>
          </a:xfrm>
        </p:spPr>
        <p:txBody>
          <a:bodyPr>
            <a:normAutofit/>
          </a:bodyPr>
          <a:lstStyle/>
          <a:p>
            <a:r>
              <a:rPr lang="cs-CZ" b="1" dirty="0"/>
              <a:t>Sídlo: </a:t>
            </a:r>
            <a:r>
              <a:rPr lang="cs-CZ" dirty="0" err="1"/>
              <a:t>Úkolky</a:t>
            </a:r>
            <a:r>
              <a:rPr lang="cs-CZ" dirty="0"/>
              <a:t> 1055, 696 81 Bzenec</a:t>
            </a:r>
          </a:p>
          <a:p>
            <a:r>
              <a:rPr lang="cs-CZ" dirty="0"/>
              <a:t>Firma se zabývá výrobou prvotřídních oken a dveří pro všechny typy rodinných, komerčních i bytových staveb, která zhotovují z různých druhů materiálů, např. plast, hliník, dřevo</a:t>
            </a:r>
          </a:p>
          <a:p>
            <a:r>
              <a:rPr lang="cs-CZ" b="1" dirty="0"/>
              <a:t>Kontaktní osoba:</a:t>
            </a:r>
          </a:p>
          <a:p>
            <a:pPr marL="45720" indent="0">
              <a:buNone/>
            </a:pPr>
            <a:r>
              <a:rPr lang="cs-CZ" dirty="0"/>
              <a:t>    Jana Sýkorová, 518 389 566, </a:t>
            </a:r>
            <a:r>
              <a:rPr lang="cs-CZ" dirty="0">
                <a:hlinkClick r:id="rId3"/>
              </a:rPr>
              <a:t>jana.sykorova@ri-okna.cz</a:t>
            </a:r>
            <a:r>
              <a:rPr lang="cs-CZ" dirty="0"/>
              <a:t>, www.ri-okna.cz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E326F02F-1108-454D-8266-6DDDE89B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680" y="367321"/>
            <a:ext cx="3071080" cy="733313"/>
          </a:xfrm>
        </p:spPr>
        <p:txBody>
          <a:bodyPr/>
          <a:lstStyle/>
          <a:p>
            <a:r>
              <a:rPr lang="cs-CZ" dirty="0"/>
              <a:t>RI OKNA, a. s.</a:t>
            </a:r>
          </a:p>
        </p:txBody>
      </p:sp>
      <p:pic>
        <p:nvPicPr>
          <p:cNvPr id="10" name="Picture 2" descr="VÃ½sledek obrÃ¡zku pro ri okna">
            <a:extLst>
              <a:ext uri="{FF2B5EF4-FFF2-40B4-BE49-F238E27FC236}">
                <a16:creationId xmlns:a16="http://schemas.microsoft.com/office/drawing/2014/main" id="{C1616C23-E716-4AF0-969C-1D044F7DC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24714" b="30502"/>
          <a:stretch/>
        </p:blipFill>
        <p:spPr bwMode="auto">
          <a:xfrm>
            <a:off x="6138275" y="471056"/>
            <a:ext cx="3227823" cy="1259155"/>
          </a:xfrm>
          <a:prstGeom prst="rect">
            <a:avLst/>
          </a:prstGeom>
          <a:noFill/>
        </p:spPr>
      </p:pic>
      <p:pic>
        <p:nvPicPr>
          <p:cNvPr id="11" name="Picture 4" descr="https://www.ri-okna.cz/foto_imgs/fotografie-plast-okno-950x500-_xZx0gwF.jpg">
            <a:extLst>
              <a:ext uri="{FF2B5EF4-FFF2-40B4-BE49-F238E27FC236}">
                <a16:creationId xmlns:a16="http://schemas.microsoft.com/office/drawing/2014/main" id="{B7BDD4B1-ED55-425D-BE7E-4B7DA370D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796" y="4221088"/>
            <a:ext cx="3242540" cy="170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0" descr="https://www.ri-okna.cz/foto_imgs/fotogalerie-hlinik-okno-dvere-_yVumhhb.jpg">
            <a:extLst>
              <a:ext uri="{FF2B5EF4-FFF2-40B4-BE49-F238E27FC236}">
                <a16:creationId xmlns:a16="http://schemas.microsoft.com/office/drawing/2014/main" id="{BAB48A2C-5CB9-46F9-99E3-0F6E27CEB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65818" y="4221088"/>
            <a:ext cx="363710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6" descr="https://www.ri-okna.cz/foto_imgs/fotografie-vchodove-dvere-do-p_Ejz9rk6.jpg">
            <a:extLst>
              <a:ext uri="{FF2B5EF4-FFF2-40B4-BE49-F238E27FC236}">
                <a16:creationId xmlns:a16="http://schemas.microsoft.com/office/drawing/2014/main" id="{E378D6F1-3816-4C8C-9C14-68E8D0E1D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83381" y="4031944"/>
            <a:ext cx="3491393" cy="1871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780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AD6DE5CD-A01E-4256-86F7-AB78551B9CBF}"/>
              </a:ext>
            </a:extLst>
          </p:cNvPr>
          <p:cNvSpPr txBox="1">
            <a:spLocks/>
          </p:cNvSpPr>
          <p:nvPr/>
        </p:nvSpPr>
        <p:spPr>
          <a:xfrm>
            <a:off x="4019494" y="6018453"/>
            <a:ext cx="2952328" cy="486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cs-CZ" dirty="0"/>
              <a:t>www.ohkhodonin.cz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344B8141-4F3B-4CDB-917D-7B37A9E7F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248" y="1400899"/>
            <a:ext cx="9217024" cy="2557269"/>
          </a:xfrm>
        </p:spPr>
        <p:txBody>
          <a:bodyPr>
            <a:normAutofit/>
          </a:bodyPr>
          <a:lstStyle/>
          <a:p>
            <a:r>
              <a:rPr lang="cs-CZ" b="1" dirty="0"/>
              <a:t>Sídlo: </a:t>
            </a:r>
            <a:r>
              <a:rPr lang="cs-CZ" dirty="0"/>
              <a:t>Velkomoravská 4052/87a, 695 01 Hodonín</a:t>
            </a:r>
          </a:p>
          <a:p>
            <a:r>
              <a:rPr lang="cs-CZ" dirty="0"/>
              <a:t>Firma se zabývá výrobou kvalitních reklamních nosičů podle přání zákazníka a plachtové krytí na všechny typy vozidel či návěsů</a:t>
            </a:r>
          </a:p>
          <a:p>
            <a:r>
              <a:rPr lang="cs-CZ" b="1" dirty="0"/>
              <a:t>Kontaktní osoba:</a:t>
            </a:r>
          </a:p>
          <a:p>
            <a:pPr marL="45720" indent="0">
              <a:buNone/>
            </a:pPr>
            <a:r>
              <a:rPr lang="cs-CZ" dirty="0"/>
              <a:t>    Lubor </a:t>
            </a:r>
            <a:r>
              <a:rPr lang="cs-CZ" dirty="0" err="1"/>
              <a:t>Dubšík</a:t>
            </a:r>
            <a:r>
              <a:rPr lang="cs-CZ" dirty="0"/>
              <a:t>, 602 522  668, </a:t>
            </a:r>
            <a:r>
              <a:rPr lang="cs-CZ" dirty="0">
                <a:hlinkClick r:id="rId3"/>
              </a:rPr>
              <a:t>tirex@tirex.cz</a:t>
            </a:r>
            <a:r>
              <a:rPr lang="cs-CZ" dirty="0"/>
              <a:t>, www.tirex.cz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E326F02F-1108-454D-8266-6DDDE89B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890" y="344743"/>
            <a:ext cx="5063932" cy="733313"/>
          </a:xfrm>
        </p:spPr>
        <p:txBody>
          <a:bodyPr>
            <a:normAutofit fontScale="90000"/>
          </a:bodyPr>
          <a:lstStyle/>
          <a:p>
            <a:r>
              <a:rPr lang="cs-CZ" dirty="0"/>
              <a:t>TIREX AUTOPLACHTY, s. r. o.</a:t>
            </a:r>
          </a:p>
        </p:txBody>
      </p:sp>
      <p:pic>
        <p:nvPicPr>
          <p:cNvPr id="14" name="Picture 2" descr="VÃ½sledek obrÃ¡zku pro tirex autoplachty">
            <a:extLst>
              <a:ext uri="{FF2B5EF4-FFF2-40B4-BE49-F238E27FC236}">
                <a16:creationId xmlns:a16="http://schemas.microsoft.com/office/drawing/2014/main" id="{E78E0880-CC7D-46FB-B156-5B2FF2B0A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29154" b="27974"/>
          <a:stretch/>
        </p:blipFill>
        <p:spPr bwMode="auto">
          <a:xfrm>
            <a:off x="7390556" y="711399"/>
            <a:ext cx="2678906" cy="1080120"/>
          </a:xfrm>
          <a:prstGeom prst="rect">
            <a:avLst/>
          </a:prstGeom>
          <a:noFill/>
        </p:spPr>
      </p:pic>
      <p:pic>
        <p:nvPicPr>
          <p:cNvPr id="15" name="Picture 4" descr="VÃ½sledek obrÃ¡zku pro tirex autoplachty">
            <a:extLst>
              <a:ext uri="{FF2B5EF4-FFF2-40B4-BE49-F238E27FC236}">
                <a16:creationId xmlns:a16="http://schemas.microsoft.com/office/drawing/2014/main" id="{037ADD60-E5AE-4A0A-8635-0FF7F812D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044" y="4079847"/>
            <a:ext cx="3516504" cy="2197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6" descr="VÃ½sledek obrÃ¡zku pro tirex autoplachty">
            <a:extLst>
              <a:ext uri="{FF2B5EF4-FFF2-40B4-BE49-F238E27FC236}">
                <a16:creationId xmlns:a16="http://schemas.microsoft.com/office/drawing/2014/main" id="{6CF6CE32-D2C6-4CE4-BEB6-460670C8C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81052" y="3689844"/>
            <a:ext cx="3290770" cy="191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8" descr="VÃ½sledek obrÃ¡zku pro tirex autoplachty">
            <a:extLst>
              <a:ext uri="{FF2B5EF4-FFF2-40B4-BE49-F238E27FC236}">
                <a16:creationId xmlns:a16="http://schemas.microsoft.com/office/drawing/2014/main" id="{12771B5E-F92A-49BF-9694-CB56361B2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19067" y="4338509"/>
            <a:ext cx="3966549" cy="1679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212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AD6DE5CD-A01E-4256-86F7-AB78551B9CBF}"/>
              </a:ext>
            </a:extLst>
          </p:cNvPr>
          <p:cNvSpPr txBox="1">
            <a:spLocks/>
          </p:cNvSpPr>
          <p:nvPr/>
        </p:nvSpPr>
        <p:spPr>
          <a:xfrm>
            <a:off x="2638028" y="6042848"/>
            <a:ext cx="2952328" cy="486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cs-CZ" dirty="0"/>
              <a:t>www.ohkhodonin.cz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344B8141-4F3B-4CDB-917D-7B37A9E7F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248" y="1400899"/>
            <a:ext cx="9217024" cy="2557269"/>
          </a:xfrm>
        </p:spPr>
        <p:txBody>
          <a:bodyPr>
            <a:normAutofit/>
          </a:bodyPr>
          <a:lstStyle/>
          <a:p>
            <a:r>
              <a:rPr lang="cs-CZ" b="1" dirty="0"/>
              <a:t>Sídlo: </a:t>
            </a:r>
            <a:r>
              <a:rPr lang="cs-CZ" dirty="0"/>
              <a:t>Tovární 1237/35, 696 01 Rohatec</a:t>
            </a:r>
          </a:p>
          <a:p>
            <a:r>
              <a:rPr lang="cs-CZ" dirty="0"/>
              <a:t>Firma se zabývá výrobou výsekových nástrojů pro výsek obalů z plné a vlnité lepenky, samolepících etiket a nástrojů pro výsek gumy.</a:t>
            </a:r>
          </a:p>
          <a:p>
            <a:r>
              <a:rPr lang="cs-CZ" b="1" dirty="0"/>
              <a:t>Kontaktní osoba:</a:t>
            </a:r>
          </a:p>
          <a:p>
            <a:pPr marL="45720" indent="0">
              <a:buNone/>
            </a:pPr>
            <a:r>
              <a:rPr lang="cs-CZ" dirty="0"/>
              <a:t>    Mgr. Radka Tesaříková, 778 111 688, radka.tesarikova@kanakcz.com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E326F02F-1108-454D-8266-6DDDE89B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666" y="380433"/>
            <a:ext cx="5063932" cy="733313"/>
          </a:xfrm>
        </p:spPr>
        <p:txBody>
          <a:bodyPr>
            <a:normAutofit/>
          </a:bodyPr>
          <a:lstStyle/>
          <a:p>
            <a:r>
              <a:rPr lang="cs-CZ" dirty="0"/>
              <a:t>Karel Kaňák, s. r. o.</a:t>
            </a:r>
          </a:p>
        </p:txBody>
      </p:sp>
      <p:pic>
        <p:nvPicPr>
          <p:cNvPr id="10" name="Picture 2" descr="VÃ½sledek obrÃ¡zku pro karel kanÃ¡k logo">
            <a:extLst>
              <a:ext uri="{FF2B5EF4-FFF2-40B4-BE49-F238E27FC236}">
                <a16:creationId xmlns:a16="http://schemas.microsoft.com/office/drawing/2014/main" id="{6D9C5BD2-D3FD-466A-BD21-066875066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5898" t="32757" r="16973" b="20305"/>
          <a:stretch/>
        </p:blipFill>
        <p:spPr bwMode="auto">
          <a:xfrm>
            <a:off x="7087784" y="380433"/>
            <a:ext cx="3807793" cy="1020466"/>
          </a:xfrm>
          <a:prstGeom prst="rect">
            <a:avLst/>
          </a:prstGeom>
          <a:noFill/>
        </p:spPr>
      </p:pic>
      <p:pic>
        <p:nvPicPr>
          <p:cNvPr id="11" name="Picture 4" descr="VÃ½sledek obrÃ¡zku pro kanÃ¡k karel">
            <a:extLst>
              <a:ext uri="{FF2B5EF4-FFF2-40B4-BE49-F238E27FC236}">
                <a16:creationId xmlns:a16="http://schemas.microsoft.com/office/drawing/2014/main" id="{BFEE2720-0836-4F7C-B794-BDD9F71DF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3248" y="4052199"/>
            <a:ext cx="3890325" cy="1896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VÃ½sledek obrÃ¡zku pro kanÃ¡k karel">
            <a:extLst>
              <a:ext uri="{FF2B5EF4-FFF2-40B4-BE49-F238E27FC236}">
                <a16:creationId xmlns:a16="http://schemas.microsoft.com/office/drawing/2014/main" id="{23D387D8-9080-4435-B651-A917D35F9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5658" y="3645024"/>
            <a:ext cx="4058047" cy="2027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Podnadpis 2">
            <a:extLst>
              <a:ext uri="{FF2B5EF4-FFF2-40B4-BE49-F238E27FC236}">
                <a16:creationId xmlns:a16="http://schemas.microsoft.com/office/drawing/2014/main" id="{5767FC61-3B4D-4099-A3AF-3A887F0B9B8A}"/>
              </a:ext>
            </a:extLst>
          </p:cNvPr>
          <p:cNvSpPr txBox="1">
            <a:spLocks/>
          </p:cNvSpPr>
          <p:nvPr/>
        </p:nvSpPr>
        <p:spPr>
          <a:xfrm>
            <a:off x="6022744" y="5799821"/>
            <a:ext cx="2952328" cy="486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cs-CZ" dirty="0"/>
              <a:t>www.kanakcz.com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4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AD6DE5CD-A01E-4256-86F7-AB78551B9CBF}"/>
              </a:ext>
            </a:extLst>
          </p:cNvPr>
          <p:cNvSpPr txBox="1">
            <a:spLocks/>
          </p:cNvSpPr>
          <p:nvPr/>
        </p:nvSpPr>
        <p:spPr>
          <a:xfrm>
            <a:off x="2638028" y="6042848"/>
            <a:ext cx="2952328" cy="486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cs-CZ" dirty="0"/>
              <a:t>www.ohkhodonin.cz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344B8141-4F3B-4CDB-917D-7B37A9E7F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248" y="1400899"/>
            <a:ext cx="9217024" cy="2557269"/>
          </a:xfrm>
        </p:spPr>
        <p:txBody>
          <a:bodyPr>
            <a:normAutofit/>
          </a:bodyPr>
          <a:lstStyle/>
          <a:p>
            <a:r>
              <a:rPr lang="cs-CZ" b="1" dirty="0"/>
              <a:t>Sídlo: </a:t>
            </a:r>
            <a:r>
              <a:rPr lang="cs-CZ" dirty="0"/>
              <a:t>Jiřího z Poděbrad 978, 696 62 Strážnice</a:t>
            </a:r>
          </a:p>
          <a:p>
            <a:r>
              <a:rPr lang="cs-CZ" dirty="0"/>
              <a:t>Firma se zabývá řezáním a opracováním kovů</a:t>
            </a:r>
          </a:p>
          <a:p>
            <a:r>
              <a:rPr lang="cs-CZ" b="1" dirty="0"/>
              <a:t>Kontaktní osoba:</a:t>
            </a:r>
          </a:p>
          <a:p>
            <a:pPr marL="45720" indent="0">
              <a:buNone/>
            </a:pPr>
            <a:r>
              <a:rPr lang="cs-CZ" dirty="0"/>
              <a:t>    Mgr. Radka Tesaříková, 778 111 688, radka.tesarikova@kanakcz.com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E326F02F-1108-454D-8266-6DDDE89B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666" y="380433"/>
            <a:ext cx="5063932" cy="733313"/>
          </a:xfrm>
        </p:spPr>
        <p:txBody>
          <a:bodyPr>
            <a:normAutofit/>
          </a:bodyPr>
          <a:lstStyle/>
          <a:p>
            <a:r>
              <a:rPr lang="cs-CZ" dirty="0"/>
              <a:t>Kaňák </a:t>
            </a:r>
            <a:r>
              <a:rPr lang="cs-CZ" dirty="0" err="1"/>
              <a:t>Revestr</a:t>
            </a:r>
            <a:r>
              <a:rPr lang="cs-CZ" dirty="0"/>
              <a:t>, s. r. o.</a:t>
            </a:r>
          </a:p>
        </p:txBody>
      </p:sp>
      <p:pic>
        <p:nvPicPr>
          <p:cNvPr id="11" name="Picture 4" descr="VÃ½sledek obrÃ¡zku pro kanÃ¡k karel">
            <a:extLst>
              <a:ext uri="{FF2B5EF4-FFF2-40B4-BE49-F238E27FC236}">
                <a16:creationId xmlns:a16="http://schemas.microsoft.com/office/drawing/2014/main" id="{BFEE2720-0836-4F7C-B794-BDD9F71DF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3248" y="4052199"/>
            <a:ext cx="3890325" cy="1896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VÃ½sledek obrÃ¡zku pro kanÃ¡k karel">
            <a:extLst>
              <a:ext uri="{FF2B5EF4-FFF2-40B4-BE49-F238E27FC236}">
                <a16:creationId xmlns:a16="http://schemas.microsoft.com/office/drawing/2014/main" id="{23D387D8-9080-4435-B651-A917D35F9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5658" y="3645024"/>
            <a:ext cx="4058047" cy="2027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Podnadpis 2">
            <a:extLst>
              <a:ext uri="{FF2B5EF4-FFF2-40B4-BE49-F238E27FC236}">
                <a16:creationId xmlns:a16="http://schemas.microsoft.com/office/drawing/2014/main" id="{5767FC61-3B4D-4099-A3AF-3A887F0B9B8A}"/>
              </a:ext>
            </a:extLst>
          </p:cNvPr>
          <p:cNvSpPr txBox="1">
            <a:spLocks/>
          </p:cNvSpPr>
          <p:nvPr/>
        </p:nvSpPr>
        <p:spPr>
          <a:xfrm>
            <a:off x="6022744" y="5799821"/>
            <a:ext cx="2952328" cy="486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cs-CZ" dirty="0"/>
              <a:t>www.kanakcz.com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ontrastní firemní prezentace 16 × 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244_TF02895266.potx" id="{39D173A9-AA17-4BE1-A1C1-70C9F3F2CE61}" vid="{2716B572-A209-44A3-B9E6-D2F6738DDF1E}"/>
    </a:ext>
  </a:extLst>
</a:theme>
</file>

<file path=ppt/theme/theme2.xml><?xml version="1.0" encoding="utf-8"?>
<a:theme xmlns:a="http://schemas.openxmlformats.org/drawingml/2006/main" name="Motiv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220E13-D325-4A9E-AA7A-0D1409275EB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Kontrastní firemní prezentace (širokoúhlý formát)</Template>
  <TotalTime>168</TotalTime>
  <Words>1071</Words>
  <Application>Microsoft Office PowerPoint</Application>
  <PresentationFormat>Vlastní</PresentationFormat>
  <Paragraphs>102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Franklin Gothic Medium</vt:lpstr>
      <vt:lpstr>Kontrastní firemní prezentace 16 × 9</vt:lpstr>
      <vt:lpstr>NABÍDKA EXKURZÍ PRO ZŠ A SŠ</vt:lpstr>
      <vt:lpstr>Informace o projektu</vt:lpstr>
      <vt:lpstr>Air Technology, s. r. o.</vt:lpstr>
      <vt:lpstr>Vetropack Moravia Glass, a.s.</vt:lpstr>
      <vt:lpstr>Almark Group, s. r. o.</vt:lpstr>
      <vt:lpstr>RI OKNA, a. s.</vt:lpstr>
      <vt:lpstr>TIREX AUTOPLACHTY, s. r. o.</vt:lpstr>
      <vt:lpstr>Karel Kaňák, s. r. o.</vt:lpstr>
      <vt:lpstr>Kaňák Revestr, s. r. o.</vt:lpstr>
      <vt:lpstr>AHORN CZ, s. r. o. </vt:lpstr>
      <vt:lpstr>Luve – Plast, s. r. o.</vt:lpstr>
      <vt:lpstr>AHORN CZ, s. r. o. </vt:lpstr>
      <vt:lpstr>Půjčovna lodí Petrov</vt:lpstr>
      <vt:lpstr>Baťovský domeček – Penzion a bistro u Veličky ve Strážnici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NABÍDKA EXKURZÍ PRO ZŠ A SŠ</dc:title>
  <dc:creator>Tomáš Synek</dc:creator>
  <cp:lastModifiedBy>Tomáš Synek</cp:lastModifiedBy>
  <cp:revision>12</cp:revision>
  <dcterms:created xsi:type="dcterms:W3CDTF">2020-04-22T08:32:04Z</dcterms:created>
  <dcterms:modified xsi:type="dcterms:W3CDTF">2020-04-23T07:54:52Z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